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801600" cy="9601200" type="A3"/>
  <p:notesSz cx="9783763" cy="14355763"/>
  <p:defaultTextStyle>
    <a:defPPr>
      <a:defRPr lang="is-I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65" autoAdjust="0"/>
    <p:restoredTop sz="94576" autoAdjust="0"/>
  </p:normalViewPr>
  <p:slideViewPr>
    <p:cSldViewPr>
      <p:cViewPr>
        <p:scale>
          <a:sx n="86" d="100"/>
          <a:sy n="86" d="100"/>
        </p:scale>
        <p:origin x="-466" y="1282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39631" cy="717788"/>
          </a:xfrm>
          <a:prstGeom prst="rect">
            <a:avLst/>
          </a:prstGeom>
        </p:spPr>
        <p:txBody>
          <a:bodyPr vert="horz" lIns="137937" tIns="68969" rIns="137937" bIns="68969" rtlCol="0"/>
          <a:lstStyle>
            <a:lvl1pPr algn="l">
              <a:defRPr sz="18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41868" y="0"/>
            <a:ext cx="4239631" cy="717788"/>
          </a:xfrm>
          <a:prstGeom prst="rect">
            <a:avLst/>
          </a:prstGeom>
        </p:spPr>
        <p:txBody>
          <a:bodyPr vert="horz" lIns="137937" tIns="68969" rIns="137937" bIns="68969" rtlCol="0"/>
          <a:lstStyle>
            <a:lvl1pPr algn="r">
              <a:defRPr sz="1800"/>
            </a:lvl1pPr>
          </a:lstStyle>
          <a:p>
            <a:fld id="{B3A8CF27-15DD-492B-8463-ACAA6BA6B7EA}" type="datetimeFigureOut">
              <a:rPr lang="is-IS" smtClean="0"/>
              <a:pPr/>
              <a:t>07.12.2017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3338" y="1076325"/>
            <a:ext cx="7177087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937" tIns="68969" rIns="137937" bIns="68969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8377" y="6818988"/>
            <a:ext cx="7827010" cy="6460093"/>
          </a:xfrm>
          <a:prstGeom prst="rect">
            <a:avLst/>
          </a:prstGeom>
        </p:spPr>
        <p:txBody>
          <a:bodyPr vert="horz" lIns="137937" tIns="68969" rIns="137937" bIns="6896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5483"/>
            <a:ext cx="4239631" cy="717788"/>
          </a:xfrm>
          <a:prstGeom prst="rect">
            <a:avLst/>
          </a:prstGeom>
        </p:spPr>
        <p:txBody>
          <a:bodyPr vert="horz" lIns="137937" tIns="68969" rIns="137937" bIns="68969" rtlCol="0" anchor="b"/>
          <a:lstStyle>
            <a:lvl1pPr algn="l">
              <a:defRPr sz="18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41868" y="13635483"/>
            <a:ext cx="4239631" cy="717788"/>
          </a:xfrm>
          <a:prstGeom prst="rect">
            <a:avLst/>
          </a:prstGeom>
        </p:spPr>
        <p:txBody>
          <a:bodyPr vert="horz" lIns="137937" tIns="68969" rIns="137937" bIns="68969" rtlCol="0" anchor="b"/>
          <a:lstStyle>
            <a:lvl1pPr algn="r">
              <a:defRPr sz="1800"/>
            </a:lvl1pPr>
          </a:lstStyle>
          <a:p>
            <a:fld id="{17C5A3AF-5F40-4110-B7C6-A2184C029F6F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xmlns="" val="231156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5A3AF-5F40-4110-B7C6-A2184C029F6F}" type="slidenum">
              <a:rPr lang="is-IS" smtClean="0"/>
              <a:pPr/>
              <a:t>1</a:t>
            </a:fld>
            <a:endParaRPr lang="is-I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B25C-0F13-4B55-83C4-BD55AD0F53EB}" type="datetimeFigureOut">
              <a:rPr lang="is-IS" smtClean="0"/>
              <a:pPr/>
              <a:t>07.12.2017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7AF7-1607-40DD-AD00-2C028C551C1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B25C-0F13-4B55-83C4-BD55AD0F53EB}" type="datetimeFigureOut">
              <a:rPr lang="is-IS" smtClean="0"/>
              <a:pPr/>
              <a:t>07.12.2017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7AF7-1607-40DD-AD00-2C028C551C1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B25C-0F13-4B55-83C4-BD55AD0F53EB}" type="datetimeFigureOut">
              <a:rPr lang="is-IS" smtClean="0"/>
              <a:pPr/>
              <a:t>07.12.2017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7AF7-1607-40DD-AD00-2C028C551C1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B25C-0F13-4B55-83C4-BD55AD0F53EB}" type="datetimeFigureOut">
              <a:rPr lang="is-IS" smtClean="0"/>
              <a:pPr/>
              <a:t>07.12.2017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7AF7-1607-40DD-AD00-2C028C551C1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B25C-0F13-4B55-83C4-BD55AD0F53EB}" type="datetimeFigureOut">
              <a:rPr lang="is-IS" smtClean="0"/>
              <a:pPr/>
              <a:t>07.12.2017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7AF7-1607-40DD-AD00-2C028C551C1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B25C-0F13-4B55-83C4-BD55AD0F53EB}" type="datetimeFigureOut">
              <a:rPr lang="is-IS" smtClean="0"/>
              <a:pPr/>
              <a:t>07.12.2017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7AF7-1607-40DD-AD00-2C028C551C1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B25C-0F13-4B55-83C4-BD55AD0F53EB}" type="datetimeFigureOut">
              <a:rPr lang="is-IS" smtClean="0"/>
              <a:pPr/>
              <a:t>07.12.2017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7AF7-1607-40DD-AD00-2C028C551C1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B25C-0F13-4B55-83C4-BD55AD0F53EB}" type="datetimeFigureOut">
              <a:rPr lang="is-IS" smtClean="0"/>
              <a:pPr/>
              <a:t>07.12.2017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7AF7-1607-40DD-AD00-2C028C551C1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B25C-0F13-4B55-83C4-BD55AD0F53EB}" type="datetimeFigureOut">
              <a:rPr lang="is-IS" smtClean="0"/>
              <a:pPr/>
              <a:t>07.12.2017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7AF7-1607-40DD-AD00-2C028C551C1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B25C-0F13-4B55-83C4-BD55AD0F53EB}" type="datetimeFigureOut">
              <a:rPr lang="is-IS" smtClean="0"/>
              <a:pPr/>
              <a:t>07.12.2017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7AF7-1607-40DD-AD00-2C028C551C1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B25C-0F13-4B55-83C4-BD55AD0F53EB}" type="datetimeFigureOut">
              <a:rPr lang="is-IS" smtClean="0"/>
              <a:pPr/>
              <a:t>07.12.2017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7AF7-1607-40DD-AD00-2C028C551C1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9B25C-0F13-4B55-83C4-BD55AD0F53EB}" type="datetimeFigureOut">
              <a:rPr lang="is-IS" smtClean="0"/>
              <a:pPr/>
              <a:t>07.12.2017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E7AF7-1607-40DD-AD00-2C028C551C18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36104" y="192088"/>
            <a:ext cx="6120680" cy="720080"/>
          </a:xfrm>
          <a:prstGeom prst="roundRect">
            <a:avLst>
              <a:gd name="adj" fmla="val 6399"/>
            </a:avLst>
          </a:prstGeom>
          <a:noFill/>
          <a:ln w="57150" cmpd="thickThin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is-IS"/>
          </a:p>
        </p:txBody>
      </p:sp>
      <p:sp>
        <p:nvSpPr>
          <p:cNvPr id="9" name="TextBox 8"/>
          <p:cNvSpPr txBox="1"/>
          <p:nvPr/>
        </p:nvSpPr>
        <p:spPr>
          <a:xfrm>
            <a:off x="166023" y="192096"/>
            <a:ext cx="6063946" cy="775597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is-IS" sz="1400" b="1" dirty="0" smtClean="0"/>
              <a:t>Titill</a:t>
            </a:r>
            <a:r>
              <a:rPr lang="is-IS" sz="1400" b="1" smtClean="0"/>
              <a:t>:  </a:t>
            </a:r>
            <a:endParaRPr lang="is-IS" sz="1400" dirty="0"/>
          </a:p>
          <a:p>
            <a:r>
              <a:rPr lang="is-IS" sz="1400" b="1" dirty="0" smtClean="0"/>
              <a:t>Eigandi:                           Verkefnateymi: </a:t>
            </a:r>
          </a:p>
          <a:p>
            <a:r>
              <a:rPr lang="is-IS" sz="1400" b="1" dirty="0" smtClean="0"/>
              <a:t>Dagsetning: 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36104" y="984179"/>
            <a:ext cx="6120679" cy="900504"/>
            <a:chOff x="208111" y="1560240"/>
            <a:chExt cx="7194175" cy="795878"/>
          </a:xfrm>
        </p:grpSpPr>
        <p:sp>
          <p:nvSpPr>
            <p:cNvPr id="4" name="Rounded Rectangle 3"/>
            <p:cNvSpPr/>
            <p:nvPr/>
          </p:nvSpPr>
          <p:spPr>
            <a:xfrm>
              <a:off x="208111" y="1560240"/>
              <a:ext cx="7194175" cy="795878"/>
            </a:xfrm>
            <a:prstGeom prst="roundRect">
              <a:avLst>
                <a:gd name="adj" fmla="val 6399"/>
              </a:avLst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endParaRPr lang="is-I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43277" y="1604556"/>
              <a:ext cx="6965522" cy="4352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s-IS" sz="1600" b="1" dirty="0" smtClean="0">
                  <a:latin typeface="Arial" pitchFamily="34" charset="0"/>
                  <a:cs typeface="Arial" pitchFamily="34" charset="0"/>
                </a:rPr>
                <a:t>MARKMIÐ</a:t>
              </a:r>
            </a:p>
            <a:p>
              <a:endParaRPr lang="is-IS" sz="10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15532" y="1884683"/>
            <a:ext cx="6120680" cy="1584176"/>
            <a:chOff x="208112" y="2640360"/>
            <a:chExt cx="6120680" cy="2338467"/>
          </a:xfrm>
        </p:grpSpPr>
        <p:sp>
          <p:nvSpPr>
            <p:cNvPr id="12" name="Rounded Rectangle 11"/>
            <p:cNvSpPr/>
            <p:nvPr/>
          </p:nvSpPr>
          <p:spPr>
            <a:xfrm>
              <a:off x="208112" y="2640360"/>
              <a:ext cx="6120680" cy="2338467"/>
            </a:xfrm>
            <a:prstGeom prst="roundRect">
              <a:avLst>
                <a:gd name="adj" fmla="val 4208"/>
              </a:avLst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endParaRPr lang="is-I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2128" y="2745467"/>
              <a:ext cx="5760640" cy="749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s-IS" sz="1600" b="1" dirty="0" smtClean="0">
                  <a:latin typeface="Arial" pitchFamily="34" charset="0"/>
                  <a:cs typeface="Arial" pitchFamily="34" charset="0"/>
                </a:rPr>
                <a:t>BAKGRUNNUR</a:t>
              </a:r>
            </a:p>
            <a:p>
              <a:endParaRPr lang="is-IS" sz="11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15532" y="3524098"/>
            <a:ext cx="6120680" cy="4156822"/>
            <a:chOff x="208112" y="4368553"/>
            <a:chExt cx="6120680" cy="5135909"/>
          </a:xfrm>
        </p:grpSpPr>
        <p:sp>
          <p:nvSpPr>
            <p:cNvPr id="14" name="Rounded Rectangle 13"/>
            <p:cNvSpPr/>
            <p:nvPr/>
          </p:nvSpPr>
          <p:spPr>
            <a:xfrm>
              <a:off x="208112" y="4368553"/>
              <a:ext cx="6120680" cy="5135909"/>
            </a:xfrm>
            <a:prstGeom prst="roundRect">
              <a:avLst>
                <a:gd name="adj" fmla="val 1868"/>
              </a:avLst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endParaRPr lang="is-I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52128" y="4440561"/>
              <a:ext cx="5976664" cy="43537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s-IS" sz="1600" b="1" dirty="0" smtClean="0"/>
                <a:t>NÚVERANDI ÁSTAND</a:t>
              </a:r>
            </a:p>
            <a:p>
              <a:endParaRPr lang="is-IS" sz="1600" b="1" dirty="0"/>
            </a:p>
            <a:p>
              <a:endParaRPr lang="is-IS" sz="1600" b="1" dirty="0" smtClean="0"/>
            </a:p>
            <a:p>
              <a:endParaRPr lang="is-IS" sz="1600" b="1" dirty="0"/>
            </a:p>
            <a:p>
              <a:endParaRPr lang="is-IS" sz="1600" b="1" dirty="0" smtClean="0"/>
            </a:p>
            <a:p>
              <a:endParaRPr lang="is-IS" sz="1600" b="1" dirty="0"/>
            </a:p>
            <a:p>
              <a:endParaRPr lang="is-IS" sz="1600" b="1" dirty="0"/>
            </a:p>
            <a:p>
              <a:endParaRPr lang="is-IS" sz="1200" dirty="0"/>
            </a:p>
            <a:p>
              <a:endParaRPr lang="is-IS" sz="1200" dirty="0"/>
            </a:p>
            <a:p>
              <a:endParaRPr lang="is-IS" sz="1200" dirty="0" smtClean="0"/>
            </a:p>
            <a:p>
              <a:endParaRPr lang="is-IS" sz="1200" dirty="0"/>
            </a:p>
            <a:p>
              <a:endParaRPr lang="is-IS" sz="1200" dirty="0" smtClean="0"/>
            </a:p>
            <a:p>
              <a:endParaRPr lang="is-IS" sz="1200" dirty="0"/>
            </a:p>
            <a:p>
              <a:endParaRPr lang="is-IS" sz="1200" dirty="0" smtClean="0"/>
            </a:p>
            <a:p>
              <a:endParaRPr lang="is-IS" sz="1200" dirty="0"/>
            </a:p>
            <a:p>
              <a:endParaRPr lang="is-IS" sz="1200" dirty="0" smtClean="0"/>
            </a:p>
            <a:p>
              <a:endParaRPr lang="is-IS" sz="1200" dirty="0" smtClean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46323" y="7779537"/>
            <a:ext cx="6120680" cy="1575325"/>
            <a:chOff x="208112" y="2640360"/>
            <a:chExt cx="6120680" cy="2606050"/>
          </a:xfrm>
        </p:grpSpPr>
        <p:sp>
          <p:nvSpPr>
            <p:cNvPr id="23" name="Rounded Rectangle 22"/>
            <p:cNvSpPr/>
            <p:nvPr/>
          </p:nvSpPr>
          <p:spPr>
            <a:xfrm>
              <a:off x="208112" y="2640360"/>
              <a:ext cx="6120680" cy="2606050"/>
            </a:xfrm>
            <a:prstGeom prst="roundRect">
              <a:avLst>
                <a:gd name="adj" fmla="val 4208"/>
              </a:avLst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endParaRPr lang="is-I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2128" y="2745467"/>
              <a:ext cx="5832648" cy="8655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s-IS" sz="1600" b="1" dirty="0" smtClean="0">
                  <a:latin typeface="Arial" pitchFamily="34" charset="0"/>
                  <a:cs typeface="Arial" pitchFamily="34" charset="0"/>
                </a:rPr>
                <a:t>GREINING</a:t>
              </a:r>
              <a:endParaRPr lang="is-IS" sz="800" b="1" dirty="0">
                <a:latin typeface="Arial" pitchFamily="34" charset="0"/>
                <a:cs typeface="Arial" pitchFamily="34" charset="0"/>
              </a:endParaRPr>
            </a:p>
            <a:p>
              <a:r>
                <a:rPr lang="is-IS" sz="1200" dirty="0" smtClean="0">
                  <a:latin typeface="Arial" pitchFamily="34" charset="0"/>
                  <a:cs typeface="Arial" pitchFamily="34" charset="0"/>
                </a:rPr>
                <a:t>Það.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472808" y="192096"/>
            <a:ext cx="6120680" cy="4248464"/>
            <a:chOff x="208112" y="2640361"/>
            <a:chExt cx="6120680" cy="1110958"/>
          </a:xfrm>
        </p:grpSpPr>
        <p:sp>
          <p:nvSpPr>
            <p:cNvPr id="26" name="Rounded Rectangle 25"/>
            <p:cNvSpPr/>
            <p:nvPr/>
          </p:nvSpPr>
          <p:spPr>
            <a:xfrm>
              <a:off x="208112" y="2640361"/>
              <a:ext cx="6120680" cy="1110958"/>
            </a:xfrm>
            <a:prstGeom prst="roundRect">
              <a:avLst>
                <a:gd name="adj" fmla="val 4208"/>
              </a:avLst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endParaRPr lang="is-I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52128" y="2654753"/>
              <a:ext cx="5832648" cy="96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s-IS" sz="1600" b="1" dirty="0" smtClean="0">
                  <a:latin typeface="Arial" pitchFamily="34" charset="0"/>
                  <a:cs typeface="Arial" pitchFamily="34" charset="0"/>
                </a:rPr>
                <a:t>FRAMTÍÐARÁSTAND</a:t>
              </a:r>
            </a:p>
            <a:p>
              <a:endParaRPr lang="is-IS" sz="200" b="1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461928" y="4559819"/>
            <a:ext cx="6120680" cy="2546368"/>
            <a:chOff x="208112" y="3436455"/>
            <a:chExt cx="6120680" cy="1109998"/>
          </a:xfrm>
        </p:grpSpPr>
        <p:sp>
          <p:nvSpPr>
            <p:cNvPr id="30" name="Rounded Rectangle 29"/>
            <p:cNvSpPr/>
            <p:nvPr/>
          </p:nvSpPr>
          <p:spPr>
            <a:xfrm>
              <a:off x="208112" y="3436455"/>
              <a:ext cx="6120680" cy="1109998"/>
            </a:xfrm>
            <a:prstGeom prst="roundRect">
              <a:avLst>
                <a:gd name="adj" fmla="val 4208"/>
              </a:avLst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endParaRPr lang="is-I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6331" y="3436456"/>
              <a:ext cx="2367956" cy="3928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s-IS" sz="1600" b="1" dirty="0" smtClean="0">
                  <a:latin typeface="Arial" pitchFamily="34" charset="0"/>
                  <a:cs typeface="Arial" pitchFamily="34" charset="0"/>
                </a:rPr>
                <a:t>AÐGERÐIR/VERKEFNI</a:t>
              </a:r>
            </a:p>
            <a:p>
              <a:endParaRPr lang="is-IS" sz="1600" b="1" dirty="0" smtClean="0"/>
            </a:p>
            <a:p>
              <a:endParaRPr lang="is-IS" sz="1600" b="1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461928" y="7167272"/>
            <a:ext cx="6120680" cy="1351602"/>
            <a:chOff x="136104" y="3780508"/>
            <a:chExt cx="6120680" cy="2117417"/>
          </a:xfrm>
        </p:grpSpPr>
        <p:sp>
          <p:nvSpPr>
            <p:cNvPr id="33" name="Rounded Rectangle 32"/>
            <p:cNvSpPr/>
            <p:nvPr/>
          </p:nvSpPr>
          <p:spPr>
            <a:xfrm>
              <a:off x="136104" y="3780508"/>
              <a:ext cx="6120680" cy="2117417"/>
            </a:xfrm>
            <a:prstGeom prst="roundRect">
              <a:avLst>
                <a:gd name="adj" fmla="val 4208"/>
              </a:avLst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endParaRPr lang="is-I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36104" y="3899380"/>
              <a:ext cx="5760640" cy="939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s-IS" sz="1600" b="1" dirty="0" smtClean="0">
                  <a:latin typeface="Arial" pitchFamily="34" charset="0"/>
                  <a:cs typeface="Arial" pitchFamily="34" charset="0"/>
                </a:rPr>
                <a:t>ATHUGA/META</a:t>
              </a:r>
            </a:p>
            <a:p>
              <a:endParaRPr lang="is-IS" sz="1600" b="1" dirty="0" smtClean="0"/>
            </a:p>
            <a:p>
              <a:endParaRPr lang="is-IS" sz="1600" b="1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472808" y="8617024"/>
            <a:ext cx="6120680" cy="871646"/>
            <a:chOff x="280120" y="3087480"/>
            <a:chExt cx="6120680" cy="1353080"/>
          </a:xfrm>
        </p:grpSpPr>
        <p:sp>
          <p:nvSpPr>
            <p:cNvPr id="35" name="Rounded Rectangle 34"/>
            <p:cNvSpPr/>
            <p:nvPr/>
          </p:nvSpPr>
          <p:spPr>
            <a:xfrm>
              <a:off x="280120" y="3087480"/>
              <a:ext cx="6120680" cy="1353080"/>
            </a:xfrm>
            <a:prstGeom prst="roundRect">
              <a:avLst>
                <a:gd name="adj" fmla="val 4208"/>
              </a:avLst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endParaRPr lang="is-I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7569" y="3087480"/>
              <a:ext cx="764953" cy="11944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s-IS" sz="1600" b="1" dirty="0" smtClean="0">
                  <a:latin typeface="Arial" pitchFamily="34" charset="0"/>
                  <a:cs typeface="Arial" pitchFamily="34" charset="0"/>
                </a:rPr>
                <a:t>LAGA</a:t>
              </a:r>
            </a:p>
            <a:p>
              <a:endParaRPr lang="is-IS" sz="1200" dirty="0" smtClean="0"/>
            </a:p>
            <a:p>
              <a:endParaRPr lang="is-IS" sz="1600" b="1" dirty="0"/>
            </a:p>
          </p:txBody>
        </p:sp>
      </p:grp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90626860"/>
              </p:ext>
            </p:extLst>
          </p:nvPr>
        </p:nvGraphicFramePr>
        <p:xfrm>
          <a:off x="6590147" y="4892522"/>
          <a:ext cx="5870103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6997"/>
                <a:gridCol w="1728192"/>
                <a:gridCol w="1234914"/>
              </a:tblGrid>
              <a:tr h="144016">
                <a:tc>
                  <a:txBody>
                    <a:bodyPr/>
                    <a:lstStyle/>
                    <a:p>
                      <a:r>
                        <a:rPr lang="is-IS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Aðgerð</a:t>
                      </a:r>
                      <a:endParaRPr lang="is-IS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s-IS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Ábyrgð</a:t>
                      </a:r>
                      <a:endParaRPr lang="is-IS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s-IS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Lokið fyrir</a:t>
                      </a:r>
                      <a:endParaRPr lang="is-IS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016">
                <a:tc>
                  <a:txBody>
                    <a:bodyPr/>
                    <a:lstStyle/>
                    <a:p>
                      <a:endParaRPr lang="is-IS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s-IS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s-IS" sz="10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016">
                <a:tc>
                  <a:txBody>
                    <a:bodyPr/>
                    <a:lstStyle/>
                    <a:p>
                      <a:endParaRPr lang="is-IS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s-IS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s-IS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016">
                <a:tc>
                  <a:txBody>
                    <a:bodyPr/>
                    <a:lstStyle/>
                    <a:p>
                      <a:endParaRPr lang="is-IS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s-IS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s-IS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016">
                <a:tc>
                  <a:txBody>
                    <a:bodyPr/>
                    <a:lstStyle/>
                    <a:p>
                      <a:endParaRPr lang="is-IS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s-IS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s-IS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016">
                <a:tc>
                  <a:txBody>
                    <a:bodyPr/>
                    <a:lstStyle/>
                    <a:p>
                      <a:endParaRPr lang="is-IS" sz="100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s-IS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s-IS" sz="100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3"/>
          <p:cNvSpPr>
            <a:spLocks noChangeShapeType="1"/>
          </p:cNvSpPr>
          <p:nvPr/>
        </p:nvSpPr>
        <p:spPr bwMode="auto">
          <a:xfrm flipH="1">
            <a:off x="6236018" y="7799832"/>
            <a:ext cx="612362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1" name="Rectangle 4"/>
          <p:cNvSpPr>
            <a:spLocks/>
          </p:cNvSpPr>
          <p:nvPr/>
        </p:nvSpPr>
        <p:spPr bwMode="auto">
          <a:xfrm>
            <a:off x="6233160" y="7799832"/>
            <a:ext cx="937260" cy="265176"/>
          </a:xfrm>
          <a:prstGeom prst="rect">
            <a:avLst/>
          </a:prstGeom>
          <a:solidFill>
            <a:srgbClr val="88919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is-IS"/>
          </a:p>
        </p:txBody>
      </p:sp>
      <p:sp>
        <p:nvSpPr>
          <p:cNvPr id="2052" name="Rectangle 5"/>
          <p:cNvSpPr>
            <a:spLocks/>
          </p:cNvSpPr>
          <p:nvPr/>
        </p:nvSpPr>
        <p:spPr bwMode="auto">
          <a:xfrm>
            <a:off x="6233160" y="4369689"/>
            <a:ext cx="685800" cy="265176"/>
          </a:xfrm>
          <a:prstGeom prst="rect">
            <a:avLst/>
          </a:prstGeom>
          <a:solidFill>
            <a:srgbClr val="88919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is-IS"/>
          </a:p>
        </p:txBody>
      </p:sp>
      <p:sp>
        <p:nvSpPr>
          <p:cNvPr id="2053" name="Rectangle 6"/>
          <p:cNvSpPr>
            <a:spLocks/>
          </p:cNvSpPr>
          <p:nvPr/>
        </p:nvSpPr>
        <p:spPr bwMode="auto">
          <a:xfrm>
            <a:off x="6276975" y="4414266"/>
            <a:ext cx="499636" cy="2075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1027" tIns="41027" rIns="41027" bIns="41027">
            <a:spAutoFit/>
          </a:bodyPr>
          <a:lstStyle/>
          <a:p>
            <a:pPr>
              <a:lnSpc>
                <a:spcPct val="90000"/>
              </a:lnSpc>
              <a:spcBef>
                <a:spcPts val="258"/>
              </a:spcBef>
            </a:pPr>
            <a:r>
              <a:rPr lang="en-US" altLang="is-IS" sz="900" b="1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Results</a:t>
            </a:r>
          </a:p>
        </p:txBody>
      </p:sp>
      <p:sp>
        <p:nvSpPr>
          <p:cNvPr id="2054" name="Rectangle 7"/>
          <p:cNvSpPr>
            <a:spLocks/>
          </p:cNvSpPr>
          <p:nvPr/>
        </p:nvSpPr>
        <p:spPr bwMode="auto">
          <a:xfrm>
            <a:off x="6233160" y="685800"/>
            <a:ext cx="662940" cy="265176"/>
          </a:xfrm>
          <a:prstGeom prst="rect">
            <a:avLst/>
          </a:prstGeom>
          <a:solidFill>
            <a:srgbClr val="88919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is-IS"/>
          </a:p>
        </p:txBody>
      </p:sp>
      <p:sp>
        <p:nvSpPr>
          <p:cNvPr id="2055" name="Rectangle 8"/>
          <p:cNvSpPr>
            <a:spLocks/>
          </p:cNvSpPr>
          <p:nvPr/>
        </p:nvSpPr>
        <p:spPr bwMode="auto">
          <a:xfrm>
            <a:off x="228600" y="5330952"/>
            <a:ext cx="563880" cy="265176"/>
          </a:xfrm>
          <a:prstGeom prst="rect">
            <a:avLst/>
          </a:prstGeom>
          <a:solidFill>
            <a:srgbClr val="88919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is-I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243840" y="5328666"/>
            <a:ext cx="598551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7" name="Rectangle 10"/>
          <p:cNvSpPr>
            <a:spLocks/>
          </p:cNvSpPr>
          <p:nvPr/>
        </p:nvSpPr>
        <p:spPr bwMode="auto">
          <a:xfrm>
            <a:off x="244793" y="5356098"/>
            <a:ext cx="557344" cy="2075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1027" tIns="41027" rIns="41027" bIns="41027">
            <a:spAutoFit/>
          </a:bodyPr>
          <a:lstStyle/>
          <a:p>
            <a:pPr>
              <a:lnSpc>
                <a:spcPct val="90000"/>
              </a:lnSpc>
              <a:spcBef>
                <a:spcPts val="258"/>
              </a:spcBef>
            </a:pPr>
            <a:r>
              <a:rPr lang="en-US" altLang="is-IS" sz="900" b="1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Analysis</a:t>
            </a:r>
          </a:p>
        </p:txBody>
      </p:sp>
      <p:sp>
        <p:nvSpPr>
          <p:cNvPr id="2058" name="Rectangle 11"/>
          <p:cNvSpPr>
            <a:spLocks/>
          </p:cNvSpPr>
          <p:nvPr/>
        </p:nvSpPr>
        <p:spPr bwMode="auto">
          <a:xfrm>
            <a:off x="228600" y="2121408"/>
            <a:ext cx="1120140" cy="265176"/>
          </a:xfrm>
          <a:prstGeom prst="rect">
            <a:avLst/>
          </a:prstGeom>
          <a:solidFill>
            <a:srgbClr val="88919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is-IS"/>
          </a:p>
        </p:txBody>
      </p:sp>
      <p:sp>
        <p:nvSpPr>
          <p:cNvPr id="2059" name="Rectangle 12"/>
          <p:cNvSpPr>
            <a:spLocks/>
          </p:cNvSpPr>
          <p:nvPr/>
        </p:nvSpPr>
        <p:spPr bwMode="auto">
          <a:xfrm>
            <a:off x="228600" y="685800"/>
            <a:ext cx="586740" cy="265176"/>
          </a:xfrm>
          <a:prstGeom prst="rect">
            <a:avLst/>
          </a:prstGeom>
          <a:solidFill>
            <a:srgbClr val="88919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is-IS"/>
          </a:p>
        </p:txBody>
      </p:sp>
      <p:sp>
        <p:nvSpPr>
          <p:cNvPr id="2060" name="Rectangle 13"/>
          <p:cNvSpPr>
            <a:spLocks noChangeArrowheads="1"/>
          </p:cNvSpPr>
          <p:nvPr>
            <p:ph type="title"/>
          </p:nvPr>
        </p:nvSpPr>
        <p:spPr>
          <a:xfrm>
            <a:off x="365760" y="0"/>
            <a:ext cx="4549140" cy="924687"/>
          </a:xfrm>
        </p:spPr>
        <p:txBody>
          <a:bodyPr lIns="0" tIns="0" rIns="0" bIns="0" anchor="ctr"/>
          <a:lstStyle/>
          <a:p>
            <a:pPr algn="l" eaLnBrk="1" hangingPunct="1">
              <a:lnSpc>
                <a:spcPct val="90000"/>
              </a:lnSpc>
            </a:pPr>
            <a:r>
              <a:rPr lang="en-US" altLang="is-IS" sz="1700" dirty="0" err="1" smtClean="0">
                <a:solidFill>
                  <a:srgbClr val="656D75"/>
                </a:solidFill>
                <a:latin typeface="Arial Black" pitchFamily="34" charset="0"/>
                <a:ea typeface="Arial Black" pitchFamily="34" charset="0"/>
                <a:cs typeface="Arial Black" pitchFamily="34" charset="0"/>
                <a:sym typeface="Arial Black" pitchFamily="34" charset="0"/>
              </a:rPr>
              <a:t>Titill</a:t>
            </a:r>
            <a:endParaRPr lang="en-US" altLang="is-IS" sz="1700" dirty="0" smtClean="0">
              <a:solidFill>
                <a:srgbClr val="656D75"/>
              </a:solidFill>
              <a:latin typeface="Arial Black" pitchFamily="34" charset="0"/>
              <a:ea typeface="ヒラギノ角ゴ ProN W6" charset="0"/>
              <a:cs typeface="ヒラギノ角ゴ ProN W6" charset="0"/>
              <a:sym typeface="Arial Black" pitchFamily="34" charset="0"/>
            </a:endParaRPr>
          </a:p>
        </p:txBody>
      </p:sp>
      <p:sp>
        <p:nvSpPr>
          <p:cNvPr id="2061" name="Rectangle 14"/>
          <p:cNvSpPr>
            <a:spLocks/>
          </p:cNvSpPr>
          <p:nvPr/>
        </p:nvSpPr>
        <p:spPr bwMode="auto">
          <a:xfrm>
            <a:off x="260033" y="701802"/>
            <a:ext cx="556260" cy="2377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1027" tIns="41027" rIns="41027" bIns="41027"/>
          <a:lstStyle/>
          <a:p>
            <a:pPr>
              <a:lnSpc>
                <a:spcPct val="90000"/>
              </a:lnSpc>
              <a:spcBef>
                <a:spcPts val="258"/>
              </a:spcBef>
            </a:pPr>
            <a:r>
              <a:rPr lang="en-US" altLang="is-IS" sz="900" b="1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Context</a:t>
            </a:r>
          </a:p>
        </p:txBody>
      </p:sp>
      <p:sp>
        <p:nvSpPr>
          <p:cNvPr id="2062" name="Line 15"/>
          <p:cNvSpPr>
            <a:spLocks noChangeShapeType="1"/>
          </p:cNvSpPr>
          <p:nvPr/>
        </p:nvSpPr>
        <p:spPr bwMode="auto">
          <a:xfrm>
            <a:off x="236220" y="2119122"/>
            <a:ext cx="599313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63" name="Line 16"/>
          <p:cNvSpPr>
            <a:spLocks noChangeShapeType="1"/>
          </p:cNvSpPr>
          <p:nvPr/>
        </p:nvSpPr>
        <p:spPr bwMode="auto">
          <a:xfrm>
            <a:off x="6238875" y="6358509"/>
            <a:ext cx="613600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64" name="Line 17"/>
          <p:cNvSpPr>
            <a:spLocks noChangeShapeType="1"/>
          </p:cNvSpPr>
          <p:nvPr/>
        </p:nvSpPr>
        <p:spPr bwMode="auto">
          <a:xfrm>
            <a:off x="6237923" y="4374261"/>
            <a:ext cx="61245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65" name="Rectangle 63"/>
          <p:cNvSpPr>
            <a:spLocks/>
          </p:cNvSpPr>
          <p:nvPr/>
        </p:nvSpPr>
        <p:spPr bwMode="auto">
          <a:xfrm>
            <a:off x="252413" y="2137410"/>
            <a:ext cx="1134425" cy="2075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1027" tIns="41027" rIns="41027" bIns="41027">
            <a:spAutoFit/>
          </a:bodyPr>
          <a:lstStyle/>
          <a:p>
            <a:pPr>
              <a:lnSpc>
                <a:spcPct val="90000"/>
              </a:lnSpc>
              <a:spcBef>
                <a:spcPts val="258"/>
              </a:spcBef>
            </a:pPr>
            <a:r>
              <a:rPr lang="en-US" altLang="is-IS" sz="900" b="1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Grasp the situation</a:t>
            </a:r>
          </a:p>
        </p:txBody>
      </p:sp>
      <p:sp>
        <p:nvSpPr>
          <p:cNvPr id="2066" name="Line 65"/>
          <p:cNvSpPr>
            <a:spLocks noChangeShapeType="1"/>
          </p:cNvSpPr>
          <p:nvPr/>
        </p:nvSpPr>
        <p:spPr bwMode="auto">
          <a:xfrm>
            <a:off x="392430" y="6926580"/>
            <a:ext cx="5448300" cy="0"/>
          </a:xfrm>
          <a:prstGeom prst="line">
            <a:avLst/>
          </a:prstGeom>
          <a:noFill/>
          <a:ln w="12700">
            <a:solidFill>
              <a:srgbClr val="B3B3B3"/>
            </a:solidFill>
            <a:prstDash val="sysDot"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67" name="Rectangle 88"/>
          <p:cNvSpPr>
            <a:spLocks/>
          </p:cNvSpPr>
          <p:nvPr/>
        </p:nvSpPr>
        <p:spPr bwMode="auto">
          <a:xfrm>
            <a:off x="228600" y="200026"/>
            <a:ext cx="12146280" cy="4857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is-IS"/>
          </a:p>
        </p:txBody>
      </p:sp>
      <p:sp>
        <p:nvSpPr>
          <p:cNvPr id="2068" name="Rectangle 89"/>
          <p:cNvSpPr>
            <a:spLocks/>
          </p:cNvSpPr>
          <p:nvPr/>
        </p:nvSpPr>
        <p:spPr bwMode="auto">
          <a:xfrm>
            <a:off x="3009900" y="838962"/>
            <a:ext cx="3124200" cy="9875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1027" tIns="41027" rIns="41027" bIns="41027"/>
          <a:lstStyle/>
          <a:p>
            <a:pPr lvl="1">
              <a:spcBef>
                <a:spcPts val="452"/>
              </a:spcBef>
              <a:buClr>
                <a:srgbClr val="000000"/>
              </a:buClr>
              <a:buSzPct val="125000"/>
              <a:tabLst>
                <a:tab pos="328219" algn="l"/>
                <a:tab pos="722081" algn="l"/>
              </a:tabLst>
            </a:pPr>
            <a:endParaRPr lang="en-US" altLang="is-IS" sz="700" dirty="0"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069" name="Line 90"/>
          <p:cNvSpPr>
            <a:spLocks noChangeShapeType="1"/>
          </p:cNvSpPr>
          <p:nvPr/>
        </p:nvSpPr>
        <p:spPr bwMode="auto">
          <a:xfrm>
            <a:off x="227648" y="685800"/>
            <a:ext cx="0" cy="8531352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70" name="Line 91"/>
          <p:cNvSpPr>
            <a:spLocks noChangeShapeType="1"/>
          </p:cNvSpPr>
          <p:nvPr/>
        </p:nvSpPr>
        <p:spPr bwMode="auto">
          <a:xfrm flipH="1">
            <a:off x="12367260" y="686943"/>
            <a:ext cx="953" cy="8517636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71" name="Line 92"/>
          <p:cNvSpPr>
            <a:spLocks noChangeShapeType="1"/>
          </p:cNvSpPr>
          <p:nvPr/>
        </p:nvSpPr>
        <p:spPr bwMode="auto">
          <a:xfrm>
            <a:off x="228600" y="9208008"/>
            <a:ext cx="12148185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72" name="Rectangle 93"/>
          <p:cNvSpPr>
            <a:spLocks/>
          </p:cNvSpPr>
          <p:nvPr/>
        </p:nvSpPr>
        <p:spPr bwMode="auto">
          <a:xfrm>
            <a:off x="228600" y="4288536"/>
            <a:ext cx="525780" cy="265176"/>
          </a:xfrm>
          <a:prstGeom prst="rect">
            <a:avLst/>
          </a:prstGeom>
          <a:solidFill>
            <a:srgbClr val="88919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is-IS"/>
          </a:p>
        </p:txBody>
      </p:sp>
      <p:sp>
        <p:nvSpPr>
          <p:cNvPr id="2073" name="Line 94"/>
          <p:cNvSpPr>
            <a:spLocks noChangeShapeType="1"/>
          </p:cNvSpPr>
          <p:nvPr/>
        </p:nvSpPr>
        <p:spPr bwMode="auto">
          <a:xfrm>
            <a:off x="236220" y="4286250"/>
            <a:ext cx="598741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74" name="Rectangle 95"/>
          <p:cNvSpPr>
            <a:spLocks/>
          </p:cNvSpPr>
          <p:nvPr/>
        </p:nvSpPr>
        <p:spPr bwMode="auto">
          <a:xfrm>
            <a:off x="260033" y="4304538"/>
            <a:ext cx="435516" cy="2075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1027" tIns="41027" rIns="41027" bIns="41027">
            <a:spAutoFit/>
          </a:bodyPr>
          <a:lstStyle/>
          <a:p>
            <a:pPr>
              <a:lnSpc>
                <a:spcPct val="90000"/>
              </a:lnSpc>
              <a:spcBef>
                <a:spcPts val="258"/>
              </a:spcBef>
            </a:pPr>
            <a:r>
              <a:rPr lang="en-US" altLang="is-IS" sz="900" b="1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Target</a:t>
            </a:r>
          </a:p>
        </p:txBody>
      </p:sp>
      <p:sp>
        <p:nvSpPr>
          <p:cNvPr id="2075" name="Line 134"/>
          <p:cNvSpPr>
            <a:spLocks noChangeShapeType="1"/>
          </p:cNvSpPr>
          <p:nvPr/>
        </p:nvSpPr>
        <p:spPr bwMode="auto">
          <a:xfrm>
            <a:off x="563880" y="3307842"/>
            <a:ext cx="5478780" cy="0"/>
          </a:xfrm>
          <a:prstGeom prst="line">
            <a:avLst/>
          </a:prstGeom>
          <a:noFill/>
          <a:ln w="12700">
            <a:solidFill>
              <a:srgbClr val="B3B3B3"/>
            </a:solidFill>
            <a:prstDash val="sysDot"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76" name="Rectangle 141"/>
          <p:cNvSpPr>
            <a:spLocks/>
          </p:cNvSpPr>
          <p:nvPr/>
        </p:nvSpPr>
        <p:spPr bwMode="auto">
          <a:xfrm>
            <a:off x="6277928" y="701802"/>
            <a:ext cx="506048" cy="2075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1027" tIns="41027" rIns="41027" bIns="41027">
            <a:spAutoFit/>
          </a:bodyPr>
          <a:lstStyle/>
          <a:p>
            <a:pPr>
              <a:lnSpc>
                <a:spcPct val="90000"/>
              </a:lnSpc>
              <a:spcBef>
                <a:spcPts val="258"/>
              </a:spcBef>
            </a:pPr>
            <a:r>
              <a:rPr lang="en-US" altLang="is-IS" sz="900" b="1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Actions</a:t>
            </a:r>
          </a:p>
        </p:txBody>
      </p:sp>
      <p:sp>
        <p:nvSpPr>
          <p:cNvPr id="2077" name="Line 142"/>
          <p:cNvSpPr>
            <a:spLocks noChangeShapeType="1"/>
          </p:cNvSpPr>
          <p:nvPr/>
        </p:nvSpPr>
        <p:spPr bwMode="auto">
          <a:xfrm flipH="1">
            <a:off x="6230303" y="684658"/>
            <a:ext cx="0" cy="852792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78" name="Rectangle 143"/>
          <p:cNvSpPr>
            <a:spLocks/>
          </p:cNvSpPr>
          <p:nvPr/>
        </p:nvSpPr>
        <p:spPr bwMode="auto">
          <a:xfrm>
            <a:off x="6233160" y="6355080"/>
            <a:ext cx="1120140" cy="265176"/>
          </a:xfrm>
          <a:prstGeom prst="rect">
            <a:avLst/>
          </a:prstGeom>
          <a:solidFill>
            <a:srgbClr val="88919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is-IS"/>
          </a:p>
        </p:txBody>
      </p:sp>
      <p:sp>
        <p:nvSpPr>
          <p:cNvPr id="2079" name="Rectangle 144"/>
          <p:cNvSpPr>
            <a:spLocks/>
          </p:cNvSpPr>
          <p:nvPr/>
        </p:nvSpPr>
        <p:spPr bwMode="auto">
          <a:xfrm>
            <a:off x="6238875" y="6371082"/>
            <a:ext cx="1031833" cy="2075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1027" tIns="41027" rIns="41027" bIns="41027">
            <a:spAutoFit/>
          </a:bodyPr>
          <a:lstStyle/>
          <a:p>
            <a:pPr>
              <a:lnSpc>
                <a:spcPct val="90000"/>
              </a:lnSpc>
              <a:spcBef>
                <a:spcPts val="258"/>
              </a:spcBef>
            </a:pPr>
            <a:r>
              <a:rPr lang="en-US" altLang="is-IS" sz="900" b="1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Lessons Learned</a:t>
            </a:r>
          </a:p>
        </p:txBody>
      </p:sp>
      <p:sp>
        <p:nvSpPr>
          <p:cNvPr id="2080" name="Line 160"/>
          <p:cNvSpPr>
            <a:spLocks noChangeShapeType="1"/>
          </p:cNvSpPr>
          <p:nvPr/>
        </p:nvSpPr>
        <p:spPr bwMode="auto">
          <a:xfrm>
            <a:off x="9906000" y="201169"/>
            <a:ext cx="0" cy="483489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81" name="Line 161"/>
          <p:cNvSpPr>
            <a:spLocks noChangeShapeType="1"/>
          </p:cNvSpPr>
          <p:nvPr/>
        </p:nvSpPr>
        <p:spPr bwMode="auto">
          <a:xfrm>
            <a:off x="10759440" y="201169"/>
            <a:ext cx="0" cy="483489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82" name="Line 162"/>
          <p:cNvSpPr>
            <a:spLocks noChangeShapeType="1"/>
          </p:cNvSpPr>
          <p:nvPr/>
        </p:nvSpPr>
        <p:spPr bwMode="auto">
          <a:xfrm>
            <a:off x="11658600" y="201169"/>
            <a:ext cx="0" cy="483489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83" name="Rectangle 163"/>
          <p:cNvSpPr>
            <a:spLocks/>
          </p:cNvSpPr>
          <p:nvPr/>
        </p:nvSpPr>
        <p:spPr bwMode="auto">
          <a:xfrm>
            <a:off x="10221288" y="292161"/>
            <a:ext cx="227626" cy="923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altLang="is-IS" sz="600" dirty="0">
                <a:latin typeface="Arial" charset="0"/>
                <a:cs typeface="Arial" charset="0"/>
                <a:sym typeface="Arial" charset="0"/>
              </a:rPr>
              <a:t>Author</a:t>
            </a:r>
          </a:p>
        </p:txBody>
      </p:sp>
      <p:sp>
        <p:nvSpPr>
          <p:cNvPr id="2084" name="Rectangle 164"/>
          <p:cNvSpPr>
            <a:spLocks/>
          </p:cNvSpPr>
          <p:nvPr/>
        </p:nvSpPr>
        <p:spPr bwMode="auto">
          <a:xfrm>
            <a:off x="11122051" y="292161"/>
            <a:ext cx="224420" cy="923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altLang="is-IS" sz="600" dirty="0">
                <a:latin typeface="Arial" charset="0"/>
                <a:cs typeface="Arial" charset="0"/>
                <a:sym typeface="Arial" charset="0"/>
              </a:rPr>
              <a:t>Coach</a:t>
            </a:r>
          </a:p>
        </p:txBody>
      </p:sp>
      <p:sp>
        <p:nvSpPr>
          <p:cNvPr id="2085" name="Rectangle 165"/>
          <p:cNvSpPr>
            <a:spLocks/>
          </p:cNvSpPr>
          <p:nvPr/>
        </p:nvSpPr>
        <p:spPr bwMode="auto">
          <a:xfrm>
            <a:off x="11914985" y="292161"/>
            <a:ext cx="163506" cy="923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altLang="is-IS" sz="600" dirty="0">
                <a:latin typeface="Arial" charset="0"/>
                <a:cs typeface="Arial" charset="0"/>
                <a:sym typeface="Arial" charset="0"/>
              </a:rPr>
              <a:t>Date</a:t>
            </a:r>
          </a:p>
        </p:txBody>
      </p:sp>
      <p:sp>
        <p:nvSpPr>
          <p:cNvPr id="2086" name="Rectangle 183"/>
          <p:cNvSpPr>
            <a:spLocks/>
          </p:cNvSpPr>
          <p:nvPr/>
        </p:nvSpPr>
        <p:spPr bwMode="auto">
          <a:xfrm>
            <a:off x="6254115" y="7815834"/>
            <a:ext cx="762529" cy="2075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1027" tIns="41027" rIns="41027" bIns="41027">
            <a:spAutoFit/>
          </a:bodyPr>
          <a:lstStyle/>
          <a:p>
            <a:pPr>
              <a:lnSpc>
                <a:spcPct val="90000"/>
              </a:lnSpc>
              <a:spcBef>
                <a:spcPts val="258"/>
              </a:spcBef>
            </a:pPr>
            <a:r>
              <a:rPr lang="en-US" altLang="is-IS" sz="900" b="1" dirty="0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Open Points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5C9B527AFF7541A37C7EA930D54160" ma:contentTypeVersion="0" ma:contentTypeDescription="Create a new document." ma:contentTypeScope="" ma:versionID="3d8ac101fbd90839cae079064286378f">
  <xsd:schema xmlns:xsd="http://www.w3.org/2001/XMLSchema" xmlns:p="http://schemas.microsoft.com/office/2006/metadata/properties" targetNamespace="http://schemas.microsoft.com/office/2006/metadata/properties" ma:root="true" ma:fieldsID="31f8f3b9fbcad5d6473d2c4f32a6ef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List 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D3A3E72-0802-4C7E-9F2C-83FF92D7BC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445DB5C1-E5D6-48C2-B0A2-0796563818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F84FA9-A209-4B13-96FD-92A065220633}">
  <ds:schemaRefs>
    <ds:schemaRef ds:uri="http://schemas.openxmlformats.org/package/2006/metadata/core-properties"/>
    <ds:schemaRef ds:uri="http://purl.org/dc/elements/1.1/"/>
    <ds:schemaRef ds:uri="http://purl.org/dc/dcmitype/"/>
    <ds:schemaRef ds:uri="http://www.w3.org/XML/1998/namespace"/>
    <ds:schemaRef ds:uri="http://schemas.microsoft.com/office/2006/metadata/properties"/>
    <ds:schemaRef ds:uri="http://purl.org/dc/terms/"/>
    <ds:schemaRef ds:uri="http://schemas.microsoft.com/office/2006/documentManagement/typ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1649</TotalTime>
  <Words>40</Words>
  <Application>Microsoft Office PowerPoint</Application>
  <PresentationFormat>A3 Paper (297x420 mm)</PresentationFormat>
  <Paragraphs>42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Titill</vt:lpstr>
    </vt:vector>
  </TitlesOfParts>
  <Company>Ossur hf.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Hildur Einarsdóttir</dc:creator>
  <cp:lastModifiedBy>Viktoría</cp:lastModifiedBy>
  <cp:revision>95</cp:revision>
  <dcterms:created xsi:type="dcterms:W3CDTF">2010-07-05T19:36:56Z</dcterms:created>
  <dcterms:modified xsi:type="dcterms:W3CDTF">2017-12-07T14:50:20Z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0x010100D45C9B527AFF7541A37C7EA930D54160</vt:lpwstr>
  </property>
  <property fmtid="{D5CDD505-2E9C-101B-9397-08002B2CF9AE}" pid="3" name="Order">
    <vt:r8>900</vt:r8>
  </property>
  <property fmtid="{D5CDD505-2E9C-101B-9397-08002B2CF9AE}" pid="4" name="tttt">
    <vt:lpwstr>data</vt:lpwstr>
  </property>
</Properties>
</file>